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7C387-7C5D-4144-8FEC-1C30167C7948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D3044-DDD6-417F-8520-DC4039628A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7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496" y="6391656"/>
            <a:ext cx="8833104" cy="309563"/>
          </a:xfrm>
          <a:prstGeom prst="rect">
            <a:avLst/>
          </a:prstGeom>
          <a:solidFill>
            <a:srgbClr val="2D5F2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srgbClr val="2D5F28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spc="250" baseline="0">
                <a:solidFill>
                  <a:srgbClr val="2D5F28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>
            <a:normAutofit/>
          </a:bodyPr>
          <a:lstStyle>
            <a:lvl1pPr>
              <a:defRPr sz="4000" cap="small" baseline="0">
                <a:solidFill>
                  <a:srgbClr val="2D5F28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grpSp>
        <p:nvGrpSpPr>
          <p:cNvPr id="2" name="Group 19"/>
          <p:cNvGrpSpPr/>
          <p:nvPr/>
        </p:nvGrpSpPr>
        <p:grpSpPr>
          <a:xfrm>
            <a:off x="4191000" y="2322576"/>
            <a:ext cx="762000" cy="420624"/>
            <a:chOff x="4191000" y="2209800"/>
            <a:chExt cx="685800" cy="420624"/>
          </a:xfrm>
        </p:grpSpPr>
        <p:sp>
          <p:nvSpPr>
            <p:cNvPr id="14" name="Oval 13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26" y="2451153"/>
            <a:ext cx="566208" cy="1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26" y="2451153"/>
            <a:ext cx="566208" cy="1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4800600"/>
            <a:ext cx="1981200" cy="1500309"/>
          </a:xfrm>
          <a:prstGeom prst="rect">
            <a:avLst/>
          </a:prstGeom>
        </p:spPr>
      </p:pic>
      <p:pic>
        <p:nvPicPr>
          <p:cNvPr id="21" name="Picture 20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4800600"/>
            <a:ext cx="1981200" cy="150030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8496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5"/>
          <p:cNvGrpSpPr/>
          <p:nvPr/>
        </p:nvGrpSpPr>
        <p:grpSpPr>
          <a:xfrm rot="5400000">
            <a:off x="6611112" y="3066288"/>
            <a:ext cx="762000" cy="420624"/>
            <a:chOff x="4191000" y="2209800"/>
            <a:chExt cx="685800" cy="420624"/>
          </a:xfrm>
        </p:grpSpPr>
        <p:sp>
          <p:nvSpPr>
            <p:cNvPr id="17" name="Oval 16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49529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23" name="Picture 22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046810" y="5516790"/>
            <a:ext cx="878267" cy="665087"/>
          </a:xfrm>
          <a:prstGeom prst="rect">
            <a:avLst/>
          </a:prstGeom>
        </p:spPr>
      </p:pic>
      <p:pic>
        <p:nvPicPr>
          <p:cNvPr id="19" name="Picture 18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046810" y="5516790"/>
            <a:ext cx="878267" cy="665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2pPr>
              <a:defRPr>
                <a:solidFill>
                  <a:srgbClr val="0A8828"/>
                </a:solidFill>
              </a:defRPr>
            </a:lvl2pPr>
            <a:lvl4pPr>
              <a:defRPr>
                <a:solidFill>
                  <a:srgbClr val="0A8828"/>
                </a:solidFill>
              </a:defRPr>
            </a:lvl4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00800" cy="685800"/>
          </a:xfrm>
        </p:spPr>
        <p:txBody>
          <a:bodyPr/>
          <a:lstStyle>
            <a:lvl1pPr>
              <a:defRPr baseline="0">
                <a:solidFill>
                  <a:srgbClr val="2D5F28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2000" b="1" cap="sm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8496" y="640080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447800"/>
          </a:xfrm>
        </p:spPr>
        <p:txBody>
          <a:bodyPr anchor="b"/>
          <a:lstStyle>
            <a:lvl1pPr algn="ctr">
              <a:buNone/>
              <a:defRPr sz="4200" b="1" cap="small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grpSp>
        <p:nvGrpSpPr>
          <p:cNvPr id="6" name="Group 19"/>
          <p:cNvGrpSpPr/>
          <p:nvPr/>
        </p:nvGrpSpPr>
        <p:grpSpPr>
          <a:xfrm>
            <a:off x="4191000" y="2057400"/>
            <a:ext cx="762000" cy="420624"/>
            <a:chOff x="4191000" y="2209800"/>
            <a:chExt cx="685800" cy="420624"/>
          </a:xfrm>
        </p:grpSpPr>
        <p:sp>
          <p:nvSpPr>
            <p:cNvPr id="21" name="Oval 20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26" y="2185977"/>
            <a:ext cx="566208" cy="1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26" y="2185977"/>
            <a:ext cx="566208" cy="1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0255" y="5562600"/>
            <a:ext cx="758945" cy="675139"/>
          </a:xfrm>
          <a:prstGeom prst="rect">
            <a:avLst/>
          </a:prstGeom>
        </p:spPr>
      </p:pic>
      <p:pic>
        <p:nvPicPr>
          <p:cNvPr id="20" name="Picture 19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0255" y="5562600"/>
            <a:ext cx="758945" cy="6751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23999"/>
            <a:ext cx="8920" cy="487120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4008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8496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8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grpSp>
        <p:nvGrpSpPr>
          <p:cNvPr id="2" name="Group 27"/>
          <p:cNvGrpSpPr/>
          <p:nvPr/>
        </p:nvGrpSpPr>
        <p:grpSpPr>
          <a:xfrm>
            <a:off x="4191000" y="1179576"/>
            <a:ext cx="762000" cy="420624"/>
            <a:chOff x="4191000" y="2209800"/>
            <a:chExt cx="685800" cy="420624"/>
          </a:xfrm>
        </p:grpSpPr>
        <p:sp>
          <p:nvSpPr>
            <p:cNvPr id="29" name="Oval 28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Picture 36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228600"/>
            <a:ext cx="878267" cy="665087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00800" cy="685800"/>
          </a:xfrm>
        </p:spPr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27" name="Picture 26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228600"/>
            <a:ext cx="878267" cy="665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008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496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4191000" y="6324600"/>
            <a:ext cx="762000" cy="420624"/>
            <a:chOff x="4191000" y="2209800"/>
            <a:chExt cx="685800" cy="420624"/>
          </a:xfrm>
        </p:grpSpPr>
        <p:sp>
          <p:nvSpPr>
            <p:cNvPr id="12" name="Oval 11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3657600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22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52400" y="639603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32" name="Picture 31" descr="logo_large_green_Trade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878267" cy="665087"/>
          </a:xfrm>
          <a:prstGeom prst="rect">
            <a:avLst/>
          </a:prstGeom>
        </p:spPr>
      </p:pic>
      <p:grpSp>
        <p:nvGrpSpPr>
          <p:cNvPr id="4" name="Group 21"/>
          <p:cNvGrpSpPr/>
          <p:nvPr/>
        </p:nvGrpSpPr>
        <p:grpSpPr>
          <a:xfrm>
            <a:off x="1143000" y="341376"/>
            <a:ext cx="762000" cy="420624"/>
            <a:chOff x="4191000" y="2209800"/>
            <a:chExt cx="685800" cy="420624"/>
          </a:xfrm>
        </p:grpSpPr>
        <p:sp>
          <p:nvSpPr>
            <p:cNvPr id="23" name="Oval 22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pic>
        <p:nvPicPr>
          <p:cNvPr id="22" name="Picture 21" descr="logo_large_green_Trade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878267" cy="665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" y="640080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  <p:grpSp>
        <p:nvGrpSpPr>
          <p:cNvPr id="7" name="Group 22"/>
          <p:cNvGrpSpPr/>
          <p:nvPr/>
        </p:nvGrpSpPr>
        <p:grpSpPr>
          <a:xfrm>
            <a:off x="1143000" y="304800"/>
            <a:ext cx="762000" cy="457200"/>
            <a:chOff x="4191000" y="2209800"/>
            <a:chExt cx="685800" cy="420624"/>
          </a:xfrm>
        </p:grpSpPr>
        <p:sp>
          <p:nvSpPr>
            <p:cNvPr id="24" name="Oval 23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33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878267" cy="6650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4648200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22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23" name="Picture 22" descr="logo_large_green_Trade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878267" cy="6650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6400800"/>
            <a:ext cx="8833104" cy="309563"/>
          </a:xfrm>
          <a:prstGeom prst="rect">
            <a:avLst/>
          </a:prstGeom>
          <a:solidFill>
            <a:srgbClr val="2D5F2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10A059C-6829-478A-9A1C-726489B8E9CD}" type="datetimeFigureOut">
              <a:rPr lang="en-US" smtClean="0"/>
              <a:pPr/>
              <a:t>10/29/2012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600200"/>
            <a:ext cx="8534400" cy="45232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grpSp>
        <p:nvGrpSpPr>
          <p:cNvPr id="2" name="Group 19"/>
          <p:cNvGrpSpPr/>
          <p:nvPr/>
        </p:nvGrpSpPr>
        <p:grpSpPr>
          <a:xfrm>
            <a:off x="4191000" y="1066800"/>
            <a:ext cx="762000" cy="420624"/>
            <a:chOff x="4191000" y="2209800"/>
            <a:chExt cx="685800" cy="420624"/>
          </a:xfrm>
        </p:grpSpPr>
        <p:sp>
          <p:nvSpPr>
            <p:cNvPr id="21" name="Oval 20"/>
            <p:cNvSpPr/>
            <p:nvPr/>
          </p:nvSpPr>
          <p:spPr>
            <a:xfrm>
              <a:off x="4191000" y="2209800"/>
              <a:ext cx="685800" cy="420624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91013" y="2338377"/>
              <a:ext cx="509587" cy="1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19" descr="logo_large_green_Trademark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01000" y="228600"/>
            <a:ext cx="878267" cy="665087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400800" cy="6858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23" name="Picture 22" descr="logo_large_green_Trademark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01000" y="228600"/>
            <a:ext cx="878267" cy="66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200" b="1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800" b="0" i="0" kern="1200" cap="none" baseline="0">
          <a:solidFill>
            <a:schemeClr val="tx1"/>
          </a:solidFill>
          <a:latin typeface="+mj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2012 American Chestnut Summit</a:t>
            </a:r>
          </a:p>
          <a:p>
            <a:r>
              <a:rPr lang="en-US" dirty="0" smtClean="0"/>
              <a:t>Asheville, NC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mtClean="0"/>
              <a:t>Chestnut Species ID:</a:t>
            </a:r>
            <a:br>
              <a:rPr smtClean="0"/>
            </a:br>
            <a:r>
              <a:rPr smtClean="0"/>
              <a:t>The Basics</a:t>
            </a:r>
            <a:endParaRPr lang="en-US" dirty="0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9" y="5029200"/>
            <a:ext cx="4295775" cy="1219200"/>
          </a:xfrm>
        </p:spPr>
        <p:txBody>
          <a:bodyPr>
            <a:normAutofit/>
          </a:bodyPr>
          <a:lstStyle/>
          <a:p>
            <a:r>
              <a:rPr sz="2800" dirty="0" smtClean="0"/>
              <a:t>European chestnut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b="0" dirty="0">
                <a:solidFill>
                  <a:schemeClr val="tx1"/>
                </a:solidFill>
              </a:rPr>
              <a:t>Spreading, orchard-form </a:t>
            </a:r>
            <a:r>
              <a:rPr lang="en-US" b="0" dirty="0" smtClean="0">
                <a:solidFill>
                  <a:schemeClr val="tx1"/>
                </a:solidFill>
              </a:rPr>
              <a:t>tree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9019" y="23542"/>
            <a:ext cx="3923122" cy="5704839"/>
          </a:xfrm>
        </p:spPr>
      </p:pic>
      <p:pic>
        <p:nvPicPr>
          <p:cNvPr id="24" name="Picture 23" descr="Sisco ID - chestnut species leaves chinq Am Ch Eu Ja.tif"/>
          <p:cNvPicPr>
            <a:picLocks noChangeAspect="1"/>
          </p:cNvPicPr>
          <p:nvPr/>
        </p:nvPicPr>
        <p:blipFill>
          <a:blip r:embed="rId3" cstate="print"/>
          <a:srcRect l="47909" r="17248"/>
          <a:stretch>
            <a:fillRect/>
          </a:stretch>
        </p:blipFill>
        <p:spPr>
          <a:xfrm>
            <a:off x="2713864" y="2895600"/>
            <a:ext cx="1828800" cy="36255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00" y="971550"/>
            <a:ext cx="24384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Leaf </a:t>
            </a:r>
            <a:r>
              <a:rPr lang="en-US" b="1" dirty="0" smtClean="0"/>
              <a:t>most similar </a:t>
            </a:r>
            <a:r>
              <a:rPr lang="en-US" dirty="0" smtClean="0"/>
              <a:t>to American, more triangular leaf margins</a:t>
            </a:r>
          </a:p>
          <a:p>
            <a:r>
              <a:rPr lang="en-US" dirty="0" smtClean="0"/>
              <a:t>Leaf base often </a:t>
            </a:r>
            <a:r>
              <a:rPr lang="en-US" b="1" dirty="0" smtClean="0"/>
              <a:t>rounded, </a:t>
            </a:r>
            <a:r>
              <a:rPr lang="en-US" dirty="0" smtClean="0"/>
              <a:t>with a</a:t>
            </a:r>
            <a:r>
              <a:rPr lang="en-US" b="1" dirty="0" smtClean="0"/>
              <a:t> long petiole</a:t>
            </a:r>
          </a:p>
          <a:p>
            <a:r>
              <a:rPr lang="en-US" dirty="0" smtClean="0"/>
              <a:t>Leaf underside may be </a:t>
            </a:r>
            <a:r>
              <a:rPr lang="en-US" b="1" dirty="0" smtClean="0"/>
              <a:t>hairy</a:t>
            </a:r>
          </a:p>
          <a:p>
            <a:r>
              <a:rPr lang="en-US" dirty="0" smtClean="0"/>
              <a:t>Twig </a:t>
            </a:r>
            <a:r>
              <a:rPr lang="en-US" b="1" dirty="0" smtClean="0"/>
              <a:t>very thick </a:t>
            </a:r>
            <a:r>
              <a:rPr lang="en-US" dirty="0" smtClean="0"/>
              <a:t>and coarse, </a:t>
            </a:r>
            <a:r>
              <a:rPr lang="en-US" b="1" dirty="0" smtClean="0"/>
              <a:t>dark brown </a:t>
            </a:r>
            <a:r>
              <a:rPr lang="en-US" dirty="0" smtClean="0"/>
              <a:t>at maturity</a:t>
            </a:r>
          </a:p>
          <a:p>
            <a:r>
              <a:rPr lang="en-US" dirty="0" smtClean="0"/>
              <a:t>Bud </a:t>
            </a:r>
            <a:r>
              <a:rPr lang="en-US" b="1" dirty="0" smtClean="0"/>
              <a:t>very large</a:t>
            </a:r>
            <a:r>
              <a:rPr lang="en-US" dirty="0" smtClean="0"/>
              <a:t>, may be reddish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9" name="Straight Arrow Connector 8"/>
          <p:cNvCxnSpPr>
            <a:endCxn id="21" idx="0"/>
          </p:cNvCxnSpPr>
          <p:nvPr/>
        </p:nvCxnSpPr>
        <p:spPr>
          <a:xfrm>
            <a:off x="2362200" y="2667000"/>
            <a:ext cx="838199" cy="26670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3" idx="3"/>
          </p:cNvCxnSpPr>
          <p:nvPr/>
        </p:nvCxnSpPr>
        <p:spPr>
          <a:xfrm flipV="1">
            <a:off x="2590800" y="3563030"/>
            <a:ext cx="4614148" cy="135187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90800" y="3320564"/>
            <a:ext cx="5562600" cy="565636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666999" y="5334000"/>
            <a:ext cx="1066800" cy="9144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93356" y="2977663"/>
            <a:ext cx="762000" cy="6858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8102889">
            <a:off x="6619160" y="738882"/>
            <a:ext cx="685800" cy="16764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endCxn id="19" idx="1"/>
          </p:cNvCxnSpPr>
          <p:nvPr/>
        </p:nvCxnSpPr>
        <p:spPr>
          <a:xfrm flipV="1">
            <a:off x="2743200" y="1471767"/>
            <a:ext cx="3587204" cy="277015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5029200"/>
            <a:ext cx="33051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European chestnut</a:t>
            </a:r>
            <a:endParaRPr lang="en-US" sz="2800" dirty="0"/>
          </a:p>
        </p:txBody>
      </p:sp>
      <p:pic>
        <p:nvPicPr>
          <p:cNvPr id="6" name="Content Placeholder 5" descr="American chestnut glandular hairs at 275x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Underside of the leaf:</a:t>
            </a:r>
          </a:p>
          <a:p>
            <a:r>
              <a:rPr lang="en-US" dirty="0" smtClean="0"/>
              <a:t>Vary between very hairy and not hairy</a:t>
            </a:r>
          </a:p>
          <a:p>
            <a:r>
              <a:rPr lang="en-US" b="1" dirty="0" smtClean="0"/>
              <a:t>Stalked, club-shaped</a:t>
            </a:r>
            <a:r>
              <a:rPr lang="en-US" dirty="0" smtClean="0"/>
              <a:t> glandular hairs (</a:t>
            </a:r>
            <a:r>
              <a:rPr lang="en-US" dirty="0" err="1" smtClean="0"/>
              <a:t>trichomes</a:t>
            </a:r>
            <a:r>
              <a:rPr lang="en-US" dirty="0" smtClean="0"/>
              <a:t>) present, though often </a:t>
            </a:r>
            <a:r>
              <a:rPr lang="en-US" b="1" dirty="0" smtClean="0"/>
              <a:t>difficult </a:t>
            </a:r>
            <a:r>
              <a:rPr lang="en-US" dirty="0" smtClean="0"/>
              <a:t>to see</a:t>
            </a:r>
          </a:p>
          <a:p>
            <a:r>
              <a:rPr lang="en-US" dirty="0" smtClean="0"/>
              <a:t>Stalked </a:t>
            </a:r>
            <a:r>
              <a:rPr lang="en-US" dirty="0" err="1" smtClean="0"/>
              <a:t>trichomes</a:t>
            </a:r>
            <a:r>
              <a:rPr lang="en-US" dirty="0" smtClean="0"/>
              <a:t> on </a:t>
            </a:r>
            <a:r>
              <a:rPr lang="en-US" b="1" dirty="0" smtClean="0"/>
              <a:t>leaf surface </a:t>
            </a:r>
            <a:r>
              <a:rPr lang="en-US" dirty="0" smtClean="0"/>
              <a:t>and </a:t>
            </a:r>
            <a:r>
              <a:rPr lang="en-US" b="1" dirty="0" smtClean="0"/>
              <a:t>leaf veins</a:t>
            </a:r>
          </a:p>
        </p:txBody>
      </p:sp>
      <p:pic>
        <p:nvPicPr>
          <p:cNvPr id="12" name="Picture 11" descr="american chestnut 200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058188"/>
            <a:ext cx="2710450" cy="23992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98123" y="2647950"/>
            <a:ext cx="1219200" cy="11430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7" idx="2"/>
          </p:cNvCxnSpPr>
          <p:nvPr/>
        </p:nvCxnSpPr>
        <p:spPr>
          <a:xfrm>
            <a:off x="2286000" y="2819400"/>
            <a:ext cx="3212123" cy="40005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4800600"/>
            <a:ext cx="1377461" cy="1524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800" dirty="0" smtClean="0"/>
              <a:t>Allegheny chinquapin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b="0" dirty="0">
                <a:solidFill>
                  <a:schemeClr val="tx1"/>
                </a:solidFill>
              </a:rPr>
              <a:t>Shrub or small tree 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6983"/>
            <a:ext cx="2785640" cy="42672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Leaf usually </a:t>
            </a:r>
            <a:r>
              <a:rPr lang="en-US" b="1" dirty="0" smtClean="0"/>
              <a:t>hairy</a:t>
            </a:r>
            <a:r>
              <a:rPr lang="en-US" dirty="0" smtClean="0"/>
              <a:t> on underside</a:t>
            </a:r>
          </a:p>
          <a:p>
            <a:r>
              <a:rPr lang="en-US" dirty="0" smtClean="0"/>
              <a:t>Leaf  margins slightly to deeply toothed</a:t>
            </a:r>
          </a:p>
          <a:p>
            <a:r>
              <a:rPr lang="en-US" b="1" dirty="0" smtClean="0"/>
              <a:t>One </a:t>
            </a:r>
            <a:r>
              <a:rPr lang="en-US" dirty="0" smtClean="0"/>
              <a:t>pointed </a:t>
            </a:r>
            <a:r>
              <a:rPr lang="en-US" b="1" dirty="0" smtClean="0"/>
              <a:t>nut per bur</a:t>
            </a:r>
            <a:r>
              <a:rPr lang="en-US" dirty="0" smtClean="0"/>
              <a:t>, instead of three</a:t>
            </a:r>
          </a:p>
          <a:p>
            <a:r>
              <a:rPr lang="en-US" dirty="0" smtClean="0"/>
              <a:t>Burs form in </a:t>
            </a:r>
            <a:r>
              <a:rPr lang="en-US" b="1" dirty="0" smtClean="0"/>
              <a:t>clusters </a:t>
            </a:r>
          </a:p>
          <a:p>
            <a:r>
              <a:rPr lang="en-US" dirty="0" smtClean="0"/>
              <a:t>Burs open in </a:t>
            </a:r>
            <a:r>
              <a:rPr lang="en-US" b="1" dirty="0" smtClean="0"/>
              <a:t>two parts</a:t>
            </a:r>
            <a:r>
              <a:rPr lang="en-US" dirty="0" smtClean="0"/>
              <a:t>, instead of four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hinkapin vs Chestnut Bu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91711" y="1418291"/>
            <a:ext cx="4287744" cy="282276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endCxn id="21" idx="1"/>
          </p:cNvCxnSpPr>
          <p:nvPr/>
        </p:nvCxnSpPr>
        <p:spPr>
          <a:xfrm flipV="1">
            <a:off x="2743200" y="2817268"/>
            <a:ext cx="3517633" cy="746219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8248599">
            <a:off x="6393011" y="1709335"/>
            <a:ext cx="1610397" cy="2111365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79732" y="1371600"/>
            <a:ext cx="5382129" cy="31242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379732" y="2354539"/>
            <a:ext cx="1941094" cy="168345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18248599">
            <a:off x="4064590" y="645382"/>
            <a:ext cx="1168065" cy="2387712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029200"/>
            <a:ext cx="36861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Allegheny chinquapin</a:t>
            </a:r>
            <a:endParaRPr lang="en-US" sz="2800" dirty="0"/>
          </a:p>
        </p:txBody>
      </p:sp>
      <p:pic>
        <p:nvPicPr>
          <p:cNvPr id="6" name="Content Placeholder 5" descr="American chestnut glandular hairs at 275x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Underside of the leaf:</a:t>
            </a:r>
          </a:p>
          <a:p>
            <a:r>
              <a:rPr lang="en-US" dirty="0" smtClean="0"/>
              <a:t>Sun leaf usually </a:t>
            </a:r>
            <a:r>
              <a:rPr lang="en-US" b="1" dirty="0" smtClean="0"/>
              <a:t>very hairy</a:t>
            </a:r>
          </a:p>
          <a:p>
            <a:r>
              <a:rPr lang="en-US" dirty="0" smtClean="0"/>
              <a:t>Both </a:t>
            </a:r>
            <a:r>
              <a:rPr lang="en-US" b="1" dirty="0" smtClean="0"/>
              <a:t>simple</a:t>
            </a:r>
            <a:r>
              <a:rPr lang="en-US" dirty="0" smtClean="0"/>
              <a:t> and </a:t>
            </a:r>
            <a:r>
              <a:rPr lang="en-US" b="1" dirty="0" err="1" smtClean="0"/>
              <a:t>stellate</a:t>
            </a:r>
            <a:r>
              <a:rPr lang="en-US" dirty="0" smtClean="0"/>
              <a:t> hairs</a:t>
            </a:r>
            <a:endParaRPr lang="en-US" b="1" dirty="0" smtClean="0"/>
          </a:p>
          <a:p>
            <a:r>
              <a:rPr lang="en-US" b="1" dirty="0" smtClean="0"/>
              <a:t>Bulbous</a:t>
            </a:r>
            <a:r>
              <a:rPr lang="en-US" dirty="0" smtClean="0"/>
              <a:t> glandular hairs (</a:t>
            </a:r>
            <a:r>
              <a:rPr lang="en-US" dirty="0" err="1" smtClean="0"/>
              <a:t>trichomes</a:t>
            </a:r>
            <a:r>
              <a:rPr lang="en-US" dirty="0" smtClean="0"/>
              <a:t>) on leaf surface</a:t>
            </a:r>
          </a:p>
        </p:txBody>
      </p:sp>
      <p:pic>
        <p:nvPicPr>
          <p:cNvPr id="12" name="Picture 11" descr="american chestnut 200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4069911"/>
            <a:ext cx="2700030" cy="23992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78815" y="1524000"/>
            <a:ext cx="478785" cy="6096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7" idx="3"/>
          </p:cNvCxnSpPr>
          <p:nvPr/>
        </p:nvCxnSpPr>
        <p:spPr>
          <a:xfrm flipV="1">
            <a:off x="2514600" y="2044326"/>
            <a:ext cx="734331" cy="2025586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4069912"/>
            <a:ext cx="1524000" cy="1199611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side of leaves: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Underside of leaves:</a:t>
            </a:r>
            <a:endParaRPr lang="en-US" dirty="0"/>
          </a:p>
        </p:txBody>
      </p:sp>
      <p:pic>
        <p:nvPicPr>
          <p:cNvPr id="7" name="Content Placeholder 6" descr="Sisco ID - chestnut species leaves chinq Am Ch Eu Ja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2520" y="2743200"/>
            <a:ext cx="4039985" cy="2788920"/>
          </a:xfrm>
        </p:spPr>
      </p:pic>
      <p:pic>
        <p:nvPicPr>
          <p:cNvPr id="8" name="Content Placeholder 7" descr="Sisco ID - chestnut species leaves backs Am Ch chinq Eu Ja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772273"/>
            <a:ext cx="4038600" cy="273394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Species Comparisson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638800"/>
            <a:ext cx="8534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Top row: Allegheny chinquapin</a:t>
            </a:r>
          </a:p>
          <a:p>
            <a:r>
              <a:rPr lang="en-US" b="1" dirty="0" smtClean="0"/>
              <a:t>Bottom row: American, Chinese, European and Japanese chestnuts</a:t>
            </a:r>
            <a:endParaRPr lang="en-US" b="1" dirty="0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Comparison: Nuts</a:t>
            </a:r>
            <a:endParaRPr lang="en-US" dirty="0"/>
          </a:p>
        </p:txBody>
      </p:sp>
      <p:pic>
        <p:nvPicPr>
          <p:cNvPr id="10" name="Picture Placeholder 9" descr="4_species_nuts_sid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1800" y="914400"/>
            <a:ext cx="5911515" cy="39562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Top and Side Views of Chestnuts.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Left: American, Chinese, Japanese, and European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69783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Thank you to all who provided images for this presentation!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microscopic images </a:t>
            </a:r>
            <a:r>
              <a:rPr lang="en-US" smtClean="0"/>
              <a:t>were </a:t>
            </a:r>
            <a:r>
              <a:rPr lang="en-US" smtClean="0"/>
              <a:t>taken/provided </a:t>
            </a:r>
            <a:r>
              <a:rPr lang="en-US" dirty="0" smtClean="0"/>
              <a:t>by </a:t>
            </a:r>
            <a:r>
              <a:rPr lang="en-US"/>
              <a:t>Stephen </a:t>
            </a:r>
            <a:r>
              <a:rPr lang="en-US" smtClean="0"/>
              <a:t>Baumann, </a:t>
            </a:r>
            <a:r>
              <a:rPr lang="en-US" smtClean="0"/>
              <a:t>Tim </a:t>
            </a:r>
            <a:r>
              <a:rPr lang="en-US" dirty="0"/>
              <a:t>Eck and Dave Armstrong </a:t>
            </a:r>
            <a:endParaRPr lang="en-US" dirty="0" smtClean="0"/>
          </a:p>
          <a:p>
            <a:r>
              <a:rPr lang="en-US" dirty="0" smtClean="0"/>
              <a:t>All SEM images were taken by Tracey Coulter, with support from the WISER grant program</a:t>
            </a:r>
          </a:p>
          <a:p>
            <a:r>
              <a:rPr lang="en-US" dirty="0" smtClean="0"/>
              <a:t>Species comparison images, as well as Allegheny chinquapin images, were taken by Dr. Paul </a:t>
            </a:r>
            <a:r>
              <a:rPr lang="en-US" dirty="0" smtClean="0"/>
              <a:t>Sisco</a:t>
            </a:r>
          </a:p>
          <a:p>
            <a:r>
              <a:rPr lang="en-US" dirty="0" smtClean="0"/>
              <a:t>The larger European chestnut image was taken by Dave Armstrong</a:t>
            </a:r>
            <a:endParaRPr lang="en-US" dirty="0" smtClean="0"/>
          </a:p>
          <a:p>
            <a:r>
              <a:rPr lang="en-US" dirty="0" smtClean="0"/>
              <a:t>All other images were taken by TACF staff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08167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Member of the </a:t>
            </a:r>
            <a:r>
              <a:rPr lang="en-US" i="1" dirty="0" err="1" smtClean="0"/>
              <a:t>Fagaceae</a:t>
            </a:r>
            <a:r>
              <a:rPr lang="en-US" dirty="0" smtClean="0"/>
              <a:t> family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Beech (</a:t>
            </a:r>
            <a:r>
              <a:rPr lang="en-US" i="1" dirty="0" err="1" smtClean="0">
                <a:solidFill>
                  <a:schemeClr val="tx2"/>
                </a:solidFill>
              </a:rPr>
              <a:t>Fagus</a:t>
            </a:r>
            <a:r>
              <a:rPr lang="en-US" dirty="0" smtClean="0">
                <a:solidFill>
                  <a:schemeClr val="tx2"/>
                </a:solidFill>
              </a:rPr>
              <a:t>), chestnut (</a:t>
            </a:r>
            <a:r>
              <a:rPr lang="en-US" i="1" dirty="0" err="1" smtClean="0">
                <a:solidFill>
                  <a:schemeClr val="tx2"/>
                </a:solidFill>
              </a:rPr>
              <a:t>Castanea</a:t>
            </a:r>
            <a:r>
              <a:rPr lang="en-US" dirty="0" smtClean="0">
                <a:solidFill>
                  <a:schemeClr val="tx2"/>
                </a:solidFill>
              </a:rPr>
              <a:t>) and oak (</a:t>
            </a:r>
            <a:r>
              <a:rPr lang="en-US" i="1" dirty="0" err="1" smtClean="0">
                <a:solidFill>
                  <a:schemeClr val="tx2"/>
                </a:solidFill>
              </a:rPr>
              <a:t>Quercus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/>
              <a:t>Species of </a:t>
            </a:r>
            <a:r>
              <a:rPr lang="en-US" i="1" dirty="0" err="1" smtClean="0"/>
              <a:t>Castanea</a:t>
            </a:r>
            <a:r>
              <a:rPr lang="en-US" dirty="0" smtClean="0"/>
              <a:t> native to north America</a:t>
            </a:r>
          </a:p>
          <a:p>
            <a:pPr lvl="1"/>
            <a:r>
              <a:rPr lang="en-US" b="1" i="1" dirty="0" err="1" smtClean="0">
                <a:solidFill>
                  <a:schemeClr val="tx2"/>
                </a:solidFill>
              </a:rPr>
              <a:t>Castanea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</a:rPr>
              <a:t>dentata</a:t>
            </a:r>
            <a:r>
              <a:rPr lang="en-US" b="1" dirty="0" smtClean="0">
                <a:solidFill>
                  <a:schemeClr val="tx2"/>
                </a:solidFill>
              </a:rPr>
              <a:t> – American chestnut</a:t>
            </a:r>
          </a:p>
          <a:p>
            <a:pPr lvl="1"/>
            <a:r>
              <a:rPr lang="en-US" b="1" i="1" dirty="0" err="1" smtClean="0">
                <a:solidFill>
                  <a:schemeClr val="tx2"/>
                </a:solidFill>
              </a:rPr>
              <a:t>Castanea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</a:rPr>
              <a:t>pumila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– Chinquapin or Allegheny Chinquapin</a:t>
            </a:r>
          </a:p>
          <a:p>
            <a:pPr lvl="1"/>
            <a:r>
              <a:rPr lang="en-US" i="1" dirty="0" err="1" smtClean="0">
                <a:solidFill>
                  <a:schemeClr val="tx2"/>
                </a:solidFill>
              </a:rPr>
              <a:t>Castanea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ozarkensis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i="1" dirty="0" err="1" smtClean="0">
                <a:solidFill>
                  <a:schemeClr val="tx2"/>
                </a:solidFill>
              </a:rPr>
              <a:t>Castanea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pumila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var. </a:t>
            </a:r>
            <a:r>
              <a:rPr lang="en-US" i="1" dirty="0" err="1" smtClean="0">
                <a:solidFill>
                  <a:schemeClr val="tx2"/>
                </a:solidFill>
              </a:rPr>
              <a:t>ozarkensis</a:t>
            </a:r>
            <a:r>
              <a:rPr lang="en-US" dirty="0" smtClean="0">
                <a:solidFill>
                  <a:schemeClr val="tx2"/>
                </a:solidFill>
              </a:rPr>
              <a:t>)– Ozark Chinquapin</a:t>
            </a:r>
          </a:p>
          <a:p>
            <a:r>
              <a:rPr lang="en-US" dirty="0" smtClean="0"/>
              <a:t>Non-native </a:t>
            </a:r>
            <a:r>
              <a:rPr lang="en-US" i="1" dirty="0" err="1" smtClean="0"/>
              <a:t>Castanea</a:t>
            </a:r>
            <a:r>
              <a:rPr lang="en-US" dirty="0" smtClean="0"/>
              <a:t> species</a:t>
            </a:r>
          </a:p>
          <a:p>
            <a:pPr lvl="1"/>
            <a:r>
              <a:rPr lang="en-US" b="1" i="1" dirty="0" err="1" smtClean="0">
                <a:solidFill>
                  <a:schemeClr val="tx2"/>
                </a:solidFill>
              </a:rPr>
              <a:t>Castanea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</a:rPr>
              <a:t>mollissima</a:t>
            </a:r>
            <a:r>
              <a:rPr lang="en-US" b="1" dirty="0" smtClean="0">
                <a:solidFill>
                  <a:schemeClr val="tx2"/>
                </a:solidFill>
              </a:rPr>
              <a:t> – Chinese chestnut</a:t>
            </a:r>
          </a:p>
          <a:p>
            <a:pPr lvl="1"/>
            <a:r>
              <a:rPr lang="en-US" b="1" i="1" dirty="0" err="1" smtClean="0">
                <a:solidFill>
                  <a:schemeClr val="tx2"/>
                </a:solidFill>
              </a:rPr>
              <a:t>Castanea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</a:rPr>
              <a:t>crenata</a:t>
            </a:r>
            <a:r>
              <a:rPr lang="en-US" b="1" dirty="0" smtClean="0">
                <a:solidFill>
                  <a:schemeClr val="tx2"/>
                </a:solidFill>
              </a:rPr>
              <a:t> – Japanese chestnut</a:t>
            </a:r>
          </a:p>
          <a:p>
            <a:pPr lvl="1"/>
            <a:r>
              <a:rPr lang="en-US" b="1" i="1" dirty="0" err="1" smtClean="0">
                <a:solidFill>
                  <a:schemeClr val="tx2"/>
                </a:solidFill>
              </a:rPr>
              <a:t>Castanea</a:t>
            </a:r>
            <a:r>
              <a:rPr lang="en-US" b="1" i="1" dirty="0" smtClean="0">
                <a:solidFill>
                  <a:schemeClr val="tx2"/>
                </a:solidFill>
              </a:rPr>
              <a:t> sativa</a:t>
            </a:r>
            <a:r>
              <a:rPr lang="en-US" b="1" dirty="0" smtClean="0">
                <a:solidFill>
                  <a:schemeClr val="tx2"/>
                </a:solidFill>
              </a:rPr>
              <a:t> – European chestnut</a:t>
            </a:r>
          </a:p>
          <a:p>
            <a:pPr lvl="1"/>
            <a:r>
              <a:rPr lang="en-US" i="1" dirty="0" err="1" smtClean="0">
                <a:solidFill>
                  <a:schemeClr val="tx2"/>
                </a:solidFill>
              </a:rPr>
              <a:t>Castanea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henryi</a:t>
            </a:r>
            <a:r>
              <a:rPr lang="en-US" dirty="0" smtClean="0">
                <a:solidFill>
                  <a:schemeClr val="tx2"/>
                </a:solidFill>
              </a:rPr>
              <a:t> – Henry’s chinquapin (China)</a:t>
            </a:r>
          </a:p>
          <a:p>
            <a:pPr lvl="1"/>
            <a:r>
              <a:rPr lang="en-US" i="1" dirty="0" err="1" smtClean="0">
                <a:solidFill>
                  <a:schemeClr val="tx2"/>
                </a:solidFill>
              </a:rPr>
              <a:t>Castanea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seguinii</a:t>
            </a:r>
            <a:r>
              <a:rPr lang="en-US" dirty="0" smtClean="0">
                <a:solidFill>
                  <a:schemeClr val="tx2"/>
                </a:solidFill>
              </a:rPr>
              <a:t> – Seguin chestnut (China)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mtClean="0"/>
              <a:t>American Chestnut (</a:t>
            </a:r>
            <a:r>
              <a:rPr i="1" smtClean="0"/>
              <a:t>Castanea dentata</a:t>
            </a:r>
            <a:r>
              <a:rPr smtClean="0"/>
              <a:t>)</a:t>
            </a:r>
            <a:endParaRPr lang="en-US" dirty="0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Native: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American chestnut (3 nuts/bur)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Allegheny chinquapin (1 nut/bur)</a:t>
            </a:r>
          </a:p>
          <a:p>
            <a:r>
              <a:rPr lang="en-US" dirty="0" smtClean="0"/>
              <a:t>Imported (with recorded dates):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European chestnut (1773)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Japanese chestnut (1876)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Chinese chestnut (1912)</a:t>
            </a:r>
          </a:p>
          <a:p>
            <a:r>
              <a:rPr lang="en-US" dirty="0" smtClean="0"/>
              <a:t>HYBRID CHESTNUTS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Hybridizing efforts have been recorded in the US beginning in 1895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The Connecticut Agriculture Experiment Station has been breeding chestnuts since the 1920’s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smtClean="0"/>
              <a:t>Chestnut Species You Might Find:</a:t>
            </a:r>
            <a:endParaRPr lang="en-US" dirty="0"/>
          </a:p>
        </p:txBody>
      </p:sp>
      <p:pic>
        <p:nvPicPr>
          <p:cNvPr id="4" name="Picture 3" descr="Chestnut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524000"/>
            <a:ext cx="3073400" cy="2305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3886200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American chestnut </a:t>
            </a:r>
            <a:endParaRPr lang="en-US" sz="2200" dirty="0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0325" y="5029200"/>
            <a:ext cx="4767450" cy="1219200"/>
          </a:xfrm>
        </p:spPr>
        <p:txBody>
          <a:bodyPr>
            <a:normAutofit fontScale="90000"/>
          </a:bodyPr>
          <a:lstStyle/>
          <a:p>
            <a:r>
              <a:rPr sz="2800" dirty="0" smtClean="0"/>
              <a:t>American chestnut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b="0" dirty="0">
                <a:solidFill>
                  <a:schemeClr val="tx1"/>
                </a:solidFill>
              </a:rPr>
              <a:t>Large, timber-form tree (at maturity)</a:t>
            </a: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pic>
        <p:nvPicPr>
          <p:cNvPr id="5" name="Content Placeholder 4" descr="ChestnutLea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47" b="1547"/>
          <a:stretch>
            <a:fillRect/>
          </a:stretch>
        </p:blipFill>
        <p:spPr>
          <a:ln w="25400"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Leaf hairless</a:t>
            </a:r>
            <a:r>
              <a:rPr lang="en-US" dirty="0" smtClean="0"/>
              <a:t>, except for sparse hairs on veins</a:t>
            </a:r>
          </a:p>
          <a:p>
            <a:r>
              <a:rPr lang="en-US" dirty="0" smtClean="0"/>
              <a:t>Leaf fairly thin and papery</a:t>
            </a:r>
          </a:p>
          <a:p>
            <a:r>
              <a:rPr lang="en-US" dirty="0" smtClean="0"/>
              <a:t>Leaf canoe-shaped with deeply toothed margins</a:t>
            </a:r>
          </a:p>
          <a:p>
            <a:r>
              <a:rPr lang="en-US" b="1" dirty="0" smtClean="0"/>
              <a:t>Twig hairless </a:t>
            </a:r>
            <a:r>
              <a:rPr lang="en-US" dirty="0" smtClean="0"/>
              <a:t>and red to chestnut-brown</a:t>
            </a:r>
          </a:p>
          <a:p>
            <a:r>
              <a:rPr lang="en-US" dirty="0" smtClean="0"/>
              <a:t>Bud </a:t>
            </a:r>
            <a:r>
              <a:rPr lang="en-US" b="1" dirty="0" smtClean="0"/>
              <a:t>smooth</a:t>
            </a:r>
            <a:r>
              <a:rPr lang="en-US" dirty="0" smtClean="0"/>
              <a:t>, and brown, </a:t>
            </a:r>
            <a:r>
              <a:rPr lang="en-US" b="1" dirty="0" smtClean="0"/>
              <a:t>pointed</a:t>
            </a:r>
            <a:r>
              <a:rPr lang="en-US" dirty="0" smtClean="0"/>
              <a:t> and usually askew on the twig</a:t>
            </a:r>
            <a:endParaRPr lang="en-US" dirty="0"/>
          </a:p>
        </p:txBody>
      </p:sp>
      <p:pic>
        <p:nvPicPr>
          <p:cNvPr id="6" name="Picture 2" descr="American bu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99" y="2725615"/>
            <a:ext cx="129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1518548">
            <a:off x="2744923" y="1733293"/>
            <a:ext cx="6432882" cy="2261369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228652">
            <a:off x="4931728" y="1938444"/>
            <a:ext cx="2438400" cy="6858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10557" y="2362200"/>
            <a:ext cx="1704243" cy="37868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10557" y="2281344"/>
            <a:ext cx="4028343" cy="444271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10557" y="3962400"/>
            <a:ext cx="942242" cy="762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9" idx="1"/>
          </p:cNvCxnSpPr>
          <p:nvPr/>
        </p:nvCxnSpPr>
        <p:spPr>
          <a:xfrm>
            <a:off x="2570285" y="4572000"/>
            <a:ext cx="513106" cy="76864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971799" y="5240215"/>
            <a:ext cx="762000" cy="6858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5029200"/>
            <a:ext cx="30765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American chestnut</a:t>
            </a:r>
            <a:endParaRPr lang="en-US" sz="2800" dirty="0"/>
          </a:p>
        </p:txBody>
      </p:sp>
      <p:pic>
        <p:nvPicPr>
          <p:cNvPr id="6" name="Content Placeholder 5" descr="American chestnut glandular hairs at 275x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2995246" y="609600"/>
            <a:ext cx="5867400" cy="4267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Underside of the leaf:</a:t>
            </a:r>
          </a:p>
          <a:p>
            <a:r>
              <a:rPr lang="en-US" b="1" dirty="0" smtClean="0"/>
              <a:t>No hairs</a:t>
            </a:r>
            <a:r>
              <a:rPr lang="en-US" dirty="0" smtClean="0"/>
              <a:t>, besides a few on veins</a:t>
            </a:r>
          </a:p>
          <a:p>
            <a:r>
              <a:rPr lang="en-US" b="1" dirty="0" smtClean="0"/>
              <a:t>4-celled</a:t>
            </a:r>
            <a:r>
              <a:rPr lang="en-US" dirty="0" smtClean="0"/>
              <a:t> glandular hairs, called </a:t>
            </a:r>
            <a:r>
              <a:rPr lang="en-US" dirty="0" err="1" smtClean="0"/>
              <a:t>trichomes</a:t>
            </a:r>
            <a:r>
              <a:rPr lang="en-US" dirty="0" smtClean="0"/>
              <a:t>, on leaf surface</a:t>
            </a:r>
          </a:p>
          <a:p>
            <a:r>
              <a:rPr lang="en-US" dirty="0" smtClean="0"/>
              <a:t>4-celled American </a:t>
            </a:r>
            <a:r>
              <a:rPr lang="en-US" dirty="0" err="1" smtClean="0"/>
              <a:t>trichomes</a:t>
            </a:r>
            <a:r>
              <a:rPr lang="en-US" dirty="0" smtClean="0"/>
              <a:t> have </a:t>
            </a:r>
            <a:r>
              <a:rPr lang="en-US" b="1" dirty="0" smtClean="0"/>
              <a:t>“hot cross bun” </a:t>
            </a:r>
            <a:r>
              <a:rPr lang="en-US" dirty="0" smtClean="0"/>
              <a:t>shape</a:t>
            </a:r>
          </a:p>
        </p:txBody>
      </p:sp>
      <p:sp>
        <p:nvSpPr>
          <p:cNvPr id="7" name="Oval 6"/>
          <p:cNvSpPr/>
          <p:nvPr/>
        </p:nvSpPr>
        <p:spPr>
          <a:xfrm>
            <a:off x="4947871" y="2133600"/>
            <a:ext cx="1143000" cy="9906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57400" y="2628900"/>
            <a:ext cx="2919046" cy="6477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merican chestnut 200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4032738"/>
            <a:ext cx="2954659" cy="258038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14600" y="5067300"/>
            <a:ext cx="914400" cy="25563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5029200"/>
            <a:ext cx="42957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Chinese chestnut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b="0" dirty="0">
                <a:solidFill>
                  <a:schemeClr val="tx1"/>
                </a:solidFill>
              </a:rPr>
              <a:t>Spreading, orchard-form </a:t>
            </a:r>
            <a:r>
              <a:rPr lang="en-US" b="0" dirty="0" smtClean="0">
                <a:solidFill>
                  <a:schemeClr val="tx1"/>
                </a:solidFill>
              </a:rPr>
              <a:t>tree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ollisima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34" b="2273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Leaf </a:t>
            </a:r>
            <a:r>
              <a:rPr lang="en-US" b="1" dirty="0" smtClean="0"/>
              <a:t>glossy</a:t>
            </a:r>
            <a:r>
              <a:rPr lang="en-US" dirty="0" smtClean="0"/>
              <a:t>, usually </a:t>
            </a:r>
            <a:r>
              <a:rPr lang="en-US" b="1" dirty="0" smtClean="0"/>
              <a:t>hairy </a:t>
            </a:r>
            <a:r>
              <a:rPr lang="en-US" dirty="0" smtClean="0"/>
              <a:t>on underside</a:t>
            </a:r>
          </a:p>
          <a:p>
            <a:r>
              <a:rPr lang="en-US" dirty="0" smtClean="0"/>
              <a:t>Leaf  </a:t>
            </a:r>
            <a:r>
              <a:rPr lang="en-US" b="1" dirty="0" smtClean="0"/>
              <a:t>thick</a:t>
            </a:r>
            <a:r>
              <a:rPr lang="en-US" dirty="0" smtClean="0"/>
              <a:t>, may be leathery in texture</a:t>
            </a:r>
          </a:p>
          <a:p>
            <a:r>
              <a:rPr lang="en-US" dirty="0" smtClean="0"/>
              <a:t>Leaf </a:t>
            </a:r>
            <a:r>
              <a:rPr lang="en-US" b="1" dirty="0" smtClean="0"/>
              <a:t>oval</a:t>
            </a:r>
            <a:r>
              <a:rPr lang="en-US" dirty="0" smtClean="0"/>
              <a:t> to row-boat shaped with wedge-toothed margins</a:t>
            </a:r>
          </a:p>
          <a:p>
            <a:r>
              <a:rPr lang="en-US" dirty="0" smtClean="0"/>
              <a:t>Twig </a:t>
            </a:r>
            <a:r>
              <a:rPr lang="en-US" b="1" dirty="0" smtClean="0"/>
              <a:t>pea-green</a:t>
            </a:r>
            <a:r>
              <a:rPr lang="en-US" dirty="0" smtClean="0"/>
              <a:t> to tan, new growth </a:t>
            </a:r>
            <a:r>
              <a:rPr lang="en-US" b="1" dirty="0" smtClean="0"/>
              <a:t>hairy</a:t>
            </a:r>
          </a:p>
          <a:p>
            <a:r>
              <a:rPr lang="en-US" dirty="0" smtClean="0"/>
              <a:t>Bud </a:t>
            </a:r>
            <a:r>
              <a:rPr lang="en-US" b="1" dirty="0" smtClean="0"/>
              <a:t>round</a:t>
            </a:r>
            <a:r>
              <a:rPr lang="en-US" dirty="0" smtClean="0"/>
              <a:t>, pea-green to tan, </a:t>
            </a:r>
            <a:r>
              <a:rPr lang="en-US" b="1" dirty="0" smtClean="0"/>
              <a:t>hairy</a:t>
            </a:r>
            <a:r>
              <a:rPr lang="en-US" dirty="0" smtClean="0"/>
              <a:t> and in-line with stem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ChineseChestnut_TwigBu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4147" y="3188678"/>
            <a:ext cx="1643113" cy="34594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38400" y="1640499"/>
            <a:ext cx="2514600" cy="1788501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51988" y="2209800"/>
            <a:ext cx="1715213" cy="84259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38400" y="1640499"/>
            <a:ext cx="4495800" cy="1864701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51988" y="4918417"/>
            <a:ext cx="616336" cy="2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51988" y="3886200"/>
            <a:ext cx="914402" cy="3810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267200" y="838200"/>
            <a:ext cx="2104293" cy="4038601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68324" y="4654111"/>
            <a:ext cx="572686" cy="528613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1" y="5029200"/>
            <a:ext cx="37623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Chinese chestnut</a:t>
            </a:r>
            <a:endParaRPr lang="en-US" sz="2800" dirty="0"/>
          </a:p>
        </p:txBody>
      </p:sp>
      <p:pic>
        <p:nvPicPr>
          <p:cNvPr id="6" name="Content Placeholder 5" descr="American chestnut glandular hairs at 275x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Underside of the leaf:</a:t>
            </a:r>
          </a:p>
          <a:p>
            <a:r>
              <a:rPr lang="en-US" dirty="0" smtClean="0"/>
              <a:t>Sun leaf </a:t>
            </a:r>
            <a:r>
              <a:rPr lang="en-US" b="1" dirty="0" smtClean="0"/>
              <a:t>very hairy </a:t>
            </a:r>
            <a:r>
              <a:rPr lang="en-US" dirty="0" smtClean="0"/>
              <a:t>– both </a:t>
            </a:r>
            <a:r>
              <a:rPr lang="en-US" dirty="0" err="1" smtClean="0"/>
              <a:t>stellate</a:t>
            </a:r>
            <a:r>
              <a:rPr lang="en-US" dirty="0" smtClean="0"/>
              <a:t> (star-shaped) and simple hairs</a:t>
            </a:r>
          </a:p>
          <a:p>
            <a:r>
              <a:rPr lang="en-US" dirty="0" smtClean="0"/>
              <a:t>Stalked glandular hairs with </a:t>
            </a:r>
            <a:r>
              <a:rPr lang="en-US" b="1" dirty="0" smtClean="0"/>
              <a:t>prominent heads</a:t>
            </a:r>
            <a:r>
              <a:rPr lang="en-US" dirty="0" smtClean="0"/>
              <a:t>, (</a:t>
            </a:r>
            <a:r>
              <a:rPr lang="en-US" dirty="0" err="1" smtClean="0"/>
              <a:t>trichomes</a:t>
            </a:r>
            <a:r>
              <a:rPr lang="en-US" dirty="0" smtClean="0"/>
              <a:t>) on </a:t>
            </a:r>
            <a:r>
              <a:rPr lang="en-US" b="1" dirty="0" smtClean="0"/>
              <a:t>leaf veins only</a:t>
            </a:r>
          </a:p>
        </p:txBody>
      </p:sp>
      <p:pic>
        <p:nvPicPr>
          <p:cNvPr id="12" name="Picture 11" descr="american chestnut 200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4800600"/>
            <a:ext cx="2362200" cy="17716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24200" y="5410200"/>
            <a:ext cx="1143000" cy="990600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2286000" y="4800600"/>
            <a:ext cx="1005588" cy="75467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2941" y="5029200"/>
            <a:ext cx="4284833" cy="1219200"/>
          </a:xfrm>
        </p:spPr>
        <p:txBody>
          <a:bodyPr>
            <a:normAutofit/>
          </a:bodyPr>
          <a:lstStyle/>
          <a:p>
            <a:r>
              <a:rPr sz="2800" dirty="0" smtClean="0"/>
              <a:t>Japanese chestnut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b="0" dirty="0">
                <a:solidFill>
                  <a:schemeClr val="tx1"/>
                </a:solidFill>
              </a:rPr>
              <a:t>Spreading, orchard-form </a:t>
            </a:r>
            <a:r>
              <a:rPr lang="en-US" b="0" dirty="0" smtClean="0">
                <a:solidFill>
                  <a:schemeClr val="tx1"/>
                </a:solidFill>
              </a:rPr>
              <a:t>tree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ollisima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27" b="22727"/>
          <a:stretch>
            <a:fillRect/>
          </a:stretch>
        </p:blipFill>
        <p:spPr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 leaf </a:t>
            </a:r>
            <a:r>
              <a:rPr lang="en-US" b="1" dirty="0" smtClean="0"/>
              <a:t>glossy</a:t>
            </a:r>
            <a:r>
              <a:rPr lang="en-US" dirty="0" smtClean="0"/>
              <a:t>, </a:t>
            </a:r>
            <a:r>
              <a:rPr lang="en-US" b="1" dirty="0" smtClean="0"/>
              <a:t>hairy </a:t>
            </a:r>
            <a:r>
              <a:rPr lang="en-US" dirty="0" smtClean="0"/>
              <a:t>on underside</a:t>
            </a:r>
          </a:p>
          <a:p>
            <a:r>
              <a:rPr lang="en-US" dirty="0" smtClean="0"/>
              <a:t>Leaf </a:t>
            </a:r>
            <a:r>
              <a:rPr lang="en-US" b="1" dirty="0" smtClean="0"/>
              <a:t>narrow</a:t>
            </a:r>
            <a:r>
              <a:rPr lang="en-US" dirty="0" smtClean="0"/>
              <a:t>, oval with </a:t>
            </a:r>
            <a:r>
              <a:rPr lang="en-US" b="1" dirty="0" smtClean="0"/>
              <a:t>blunt base</a:t>
            </a:r>
          </a:p>
          <a:p>
            <a:r>
              <a:rPr lang="en-US" b="1" dirty="0" smtClean="0"/>
              <a:t>Bristle-toothed margins</a:t>
            </a:r>
          </a:p>
          <a:p>
            <a:r>
              <a:rPr lang="en-US" dirty="0" smtClean="0"/>
              <a:t>Twig </a:t>
            </a:r>
            <a:r>
              <a:rPr lang="en-US" b="1" dirty="0" smtClean="0"/>
              <a:t>pinkish-brown</a:t>
            </a:r>
            <a:r>
              <a:rPr lang="en-US" dirty="0" smtClean="0"/>
              <a:t>,  new   growth hairy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84525" y="1312480"/>
            <a:ext cx="3591392" cy="36392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1" idx="2"/>
          </p:cNvCxnSpPr>
          <p:nvPr/>
        </p:nvCxnSpPr>
        <p:spPr>
          <a:xfrm>
            <a:off x="2590800" y="2074681"/>
            <a:ext cx="2755583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2286646">
            <a:off x="5175817" y="606139"/>
            <a:ext cx="1600200" cy="3924701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renata5.JPG"/>
          <p:cNvPicPr>
            <a:picLocks noChangeAspect="1"/>
          </p:cNvPicPr>
          <p:nvPr/>
        </p:nvPicPr>
        <p:blipFill rotWithShape="1">
          <a:blip r:embed="rId3" cstate="print"/>
          <a:srcRect r="16548"/>
          <a:stretch/>
        </p:blipFill>
        <p:spPr>
          <a:xfrm>
            <a:off x="2284951" y="3270739"/>
            <a:ext cx="2098482" cy="3352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384525" y="1286863"/>
            <a:ext cx="2619722" cy="1684939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21037677">
            <a:off x="4628522" y="608931"/>
            <a:ext cx="1750396" cy="703286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33" idx="2"/>
          </p:cNvCxnSpPr>
          <p:nvPr/>
        </p:nvCxnSpPr>
        <p:spPr>
          <a:xfrm flipV="1">
            <a:off x="1981200" y="3751574"/>
            <a:ext cx="806650" cy="331084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787850" y="3194539"/>
            <a:ext cx="944901" cy="111407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5029200"/>
            <a:ext cx="3305174" cy="1219200"/>
          </a:xfrm>
        </p:spPr>
        <p:txBody>
          <a:bodyPr>
            <a:normAutofit/>
          </a:bodyPr>
          <a:lstStyle/>
          <a:p>
            <a:r>
              <a:rPr sz="2800" dirty="0" smtClean="0"/>
              <a:t>Japanese chestnut</a:t>
            </a:r>
            <a:endParaRPr lang="en-US" sz="2800" dirty="0"/>
          </a:p>
        </p:txBody>
      </p:sp>
      <p:pic>
        <p:nvPicPr>
          <p:cNvPr id="6" name="Content Placeholder 5" descr="American chestnut glandular hairs at 275x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Underside of the leaf:</a:t>
            </a:r>
          </a:p>
          <a:p>
            <a:r>
              <a:rPr lang="en-US" dirty="0" smtClean="0"/>
              <a:t>Sun leaf </a:t>
            </a:r>
            <a:r>
              <a:rPr lang="en-US" b="1" dirty="0" smtClean="0"/>
              <a:t>hairy</a:t>
            </a:r>
            <a:r>
              <a:rPr lang="en-US" dirty="0" smtClean="0"/>
              <a:t> – both </a:t>
            </a:r>
            <a:r>
              <a:rPr lang="en-US" dirty="0" err="1" smtClean="0"/>
              <a:t>stellate</a:t>
            </a:r>
            <a:r>
              <a:rPr lang="en-US" dirty="0" smtClean="0"/>
              <a:t> (star-shaped) and simple hairs</a:t>
            </a:r>
          </a:p>
          <a:p>
            <a:r>
              <a:rPr lang="en-US" b="1" dirty="0" smtClean="0"/>
              <a:t>9-celled </a:t>
            </a:r>
            <a:r>
              <a:rPr lang="en-US" dirty="0" smtClean="0"/>
              <a:t>glandular hairs (</a:t>
            </a:r>
            <a:r>
              <a:rPr lang="en-US" dirty="0" err="1" smtClean="0"/>
              <a:t>trichomes</a:t>
            </a:r>
            <a:r>
              <a:rPr lang="en-US" dirty="0" smtClean="0"/>
              <a:t>) on leaf surface</a:t>
            </a:r>
          </a:p>
          <a:p>
            <a:r>
              <a:rPr lang="en-US" dirty="0" smtClean="0"/>
              <a:t>9-celled </a:t>
            </a:r>
            <a:r>
              <a:rPr lang="en-US" dirty="0" err="1" smtClean="0"/>
              <a:t>trichomes</a:t>
            </a:r>
            <a:r>
              <a:rPr lang="en-US" dirty="0" smtClean="0"/>
              <a:t> </a:t>
            </a:r>
            <a:r>
              <a:rPr lang="en-US" b="1" dirty="0" smtClean="0"/>
              <a:t>much larger </a:t>
            </a:r>
            <a:r>
              <a:rPr lang="en-US" dirty="0" smtClean="0"/>
              <a:t>than American </a:t>
            </a:r>
            <a:r>
              <a:rPr lang="en-US" dirty="0" err="1" smtClean="0"/>
              <a:t>trichomes</a:t>
            </a:r>
            <a:endParaRPr lang="en-US" dirty="0" smtClean="0"/>
          </a:p>
        </p:txBody>
      </p:sp>
      <p:pic>
        <p:nvPicPr>
          <p:cNvPr id="12" name="Picture 11" descr="american chestnut 200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144108"/>
            <a:ext cx="2819400" cy="23992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15000" y="2159643"/>
            <a:ext cx="1219200" cy="114300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67000" y="2731143"/>
            <a:ext cx="3048000" cy="7239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4648200"/>
            <a:ext cx="1143000" cy="4572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CF">
  <a:themeElements>
    <a:clrScheme name="TACF_Mellon">
      <a:dk1>
        <a:sysClr val="windowText" lastClr="000000"/>
      </a:dk1>
      <a:lt1>
        <a:sysClr val="window" lastClr="FFFFFF"/>
      </a:lt1>
      <a:dk2>
        <a:srgbClr val="2D5F28"/>
      </a:dk2>
      <a:lt2>
        <a:srgbClr val="EDF3AE"/>
      </a:lt2>
      <a:accent1>
        <a:srgbClr val="2D5F28"/>
      </a:accent1>
      <a:accent2>
        <a:srgbClr val="262626"/>
      </a:accent2>
      <a:accent3>
        <a:srgbClr val="2D5F28"/>
      </a:accent3>
      <a:accent4>
        <a:srgbClr val="2D5F28"/>
      </a:accent4>
      <a:accent5>
        <a:srgbClr val="2D5F28"/>
      </a:accent5>
      <a:accent6>
        <a:srgbClr val="3F3F3F"/>
      </a:accent6>
      <a:hlink>
        <a:srgbClr val="2D5F28"/>
      </a:hlink>
      <a:folHlink>
        <a:srgbClr val="406EA5"/>
      </a:folHlink>
    </a:clrScheme>
    <a:fontScheme name="TACF_Mell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TACF</Template>
  <TotalTime>8835</TotalTime>
  <Words>639</Words>
  <Application>Microsoft Office PowerPoint</Application>
  <PresentationFormat>On-screen Show (4:3)</PresentationFormat>
  <Paragraphs>97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TACF</vt:lpstr>
      <vt:lpstr>Chestnut Species ID: The Basics</vt:lpstr>
      <vt:lpstr>American Chestnut (Castanea dentata)</vt:lpstr>
      <vt:lpstr>Chestnut Species You Might Find:</vt:lpstr>
      <vt:lpstr>American chestnut Large, timber-form tree (at maturity) </vt:lpstr>
      <vt:lpstr>American chestnut</vt:lpstr>
      <vt:lpstr>Chinese chestnut Spreading, orchard-form tree</vt:lpstr>
      <vt:lpstr>Chinese chestnut</vt:lpstr>
      <vt:lpstr>Japanese chestnut Spreading, orchard-form tree</vt:lpstr>
      <vt:lpstr>Japanese chestnut</vt:lpstr>
      <vt:lpstr>European chestnut Spreading, orchard-form tree</vt:lpstr>
      <vt:lpstr>European chestnut</vt:lpstr>
      <vt:lpstr>Allegheny chinquapin Shrub or small tree </vt:lpstr>
      <vt:lpstr>Allegheny chinquapin</vt:lpstr>
      <vt:lpstr>Species Comparisson</vt:lpstr>
      <vt:lpstr>Species Comparison: Nuts</vt:lpstr>
      <vt:lpstr>Photo 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Chestnut Species ID: The Basics</dc:title>
  <dc:creator>Kendra Gurney</dc:creator>
  <cp:lastModifiedBy>Kendra Gurney</cp:lastModifiedBy>
  <cp:revision>29</cp:revision>
  <dcterms:created xsi:type="dcterms:W3CDTF">2010-02-26T18:53:36Z</dcterms:created>
  <dcterms:modified xsi:type="dcterms:W3CDTF">2012-10-29T13:45:41Z</dcterms:modified>
</cp:coreProperties>
</file>